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1" r:id="rId8"/>
    <p:sldId id="272" r:id="rId9"/>
    <p:sldId id="263" r:id="rId10"/>
    <p:sldId id="274" r:id="rId11"/>
    <p:sldId id="273" r:id="rId12"/>
    <p:sldId id="275" r:id="rId13"/>
    <p:sldId id="276" r:id="rId14"/>
    <p:sldId id="257" r:id="rId15"/>
    <p:sldId id="258" r:id="rId16"/>
    <p:sldId id="259"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9D5A0B-FFEC-4A38-ACA1-640B36514E72}"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06DD1-EF91-4E35-81EE-F4B290C97B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D5A0B-FFEC-4A38-ACA1-640B36514E72}"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06DD1-EF91-4E35-81EE-F4B290C97B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D5A0B-FFEC-4A38-ACA1-640B36514E72}"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06DD1-EF91-4E35-81EE-F4B290C97B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D5A0B-FFEC-4A38-ACA1-640B36514E72}"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06DD1-EF91-4E35-81EE-F4B290C97B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9D5A0B-FFEC-4A38-ACA1-640B36514E72}"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06DD1-EF91-4E35-81EE-F4B290C97B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9D5A0B-FFEC-4A38-ACA1-640B36514E72}"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06DD1-EF91-4E35-81EE-F4B290C97B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9D5A0B-FFEC-4A38-ACA1-640B36514E72}" type="datetimeFigureOut">
              <a:rPr lang="en-US" smtClean="0"/>
              <a:pPr/>
              <a:t>9/26/2013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A06DD1-EF91-4E35-81EE-F4B290C97B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9D5A0B-FFEC-4A38-ACA1-640B36514E72}" type="datetimeFigureOut">
              <a:rPr lang="en-US" smtClean="0"/>
              <a:pPr/>
              <a:t>9/26/2013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A06DD1-EF91-4E35-81EE-F4B290C97B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D5A0B-FFEC-4A38-ACA1-640B36514E72}" type="datetimeFigureOut">
              <a:rPr lang="en-US" smtClean="0"/>
              <a:pPr/>
              <a:t>9/26/2013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A06DD1-EF91-4E35-81EE-F4B290C97B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9D5A0B-FFEC-4A38-ACA1-640B36514E72}"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06DD1-EF91-4E35-81EE-F4B290C97B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9D5A0B-FFEC-4A38-ACA1-640B36514E72}"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06DD1-EF91-4E35-81EE-F4B290C97B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9D5A0B-FFEC-4A38-ACA1-640B36514E72}" type="datetimeFigureOut">
              <a:rPr lang="en-US" smtClean="0"/>
              <a:pPr/>
              <a:t>9/26/2013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06DD1-EF91-4E35-81EE-F4B290C97B5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E:\12th%20Grade\Beowulf\Beowulf%20Prologue%20In%20Old%20English.mp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owulf in hypertext.jpg"/>
          <p:cNvPicPr>
            <a:picLocks noChangeAspect="1"/>
          </p:cNvPicPr>
          <p:nvPr/>
        </p:nvPicPr>
        <p:blipFill>
          <a:blip r:embed="rId2" cstate="print"/>
          <a:srcRect b="8507"/>
          <a:stretch>
            <a:fillRect/>
          </a:stretch>
        </p:blipFill>
        <p:spPr>
          <a:xfrm>
            <a:off x="1600200" y="228600"/>
            <a:ext cx="5840361" cy="6477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Epic Hero</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dirty="0" smtClean="0"/>
              <a:t>Is significant and glorified</a:t>
            </a:r>
          </a:p>
          <a:p>
            <a:pPr>
              <a:lnSpc>
                <a:spcPct val="90000"/>
              </a:lnSpc>
            </a:pPr>
            <a:r>
              <a:rPr lang="en-US" dirty="0" smtClean="0"/>
              <a:t>Is on a quest</a:t>
            </a:r>
          </a:p>
          <a:p>
            <a:pPr>
              <a:lnSpc>
                <a:spcPct val="90000"/>
              </a:lnSpc>
            </a:pPr>
            <a:r>
              <a:rPr lang="en-US" dirty="0" smtClean="0"/>
              <a:t>Has superior or </a:t>
            </a:r>
            <a:r>
              <a:rPr lang="en-US" dirty="0" err="1" smtClean="0"/>
              <a:t>supernhuman</a:t>
            </a:r>
            <a:r>
              <a:rPr lang="en-US" dirty="0" smtClean="0"/>
              <a:t> strength, intelligence, and/or courage</a:t>
            </a:r>
          </a:p>
          <a:p>
            <a:pPr>
              <a:lnSpc>
                <a:spcPct val="90000"/>
              </a:lnSpc>
            </a:pPr>
            <a:r>
              <a:rPr lang="en-US" dirty="0" smtClean="0"/>
              <a:t>Is ethical</a:t>
            </a:r>
          </a:p>
          <a:p>
            <a:pPr>
              <a:lnSpc>
                <a:spcPct val="90000"/>
              </a:lnSpc>
            </a:pPr>
            <a:r>
              <a:rPr lang="en-US" dirty="0" smtClean="0"/>
              <a:t>Risks death for glory or for the greater good of society</a:t>
            </a:r>
          </a:p>
          <a:p>
            <a:pPr>
              <a:lnSpc>
                <a:spcPct val="90000"/>
              </a:lnSpc>
            </a:pPr>
            <a:r>
              <a:rPr lang="en-US" dirty="0" smtClean="0"/>
              <a:t>Performs brave deeds</a:t>
            </a:r>
          </a:p>
          <a:p>
            <a:pPr>
              <a:lnSpc>
                <a:spcPct val="90000"/>
              </a:lnSpc>
            </a:pPr>
            <a:r>
              <a:rPr lang="en-US" dirty="0" smtClean="0"/>
              <a:t>Is a strong and responsible leader</a:t>
            </a:r>
          </a:p>
          <a:p>
            <a:pPr>
              <a:lnSpc>
                <a:spcPct val="90000"/>
              </a:lnSpc>
            </a:pPr>
            <a:r>
              <a:rPr lang="en-US" dirty="0" smtClean="0"/>
              <a:t>Reflects the ideals of a particular society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i="1" dirty="0" smtClean="0"/>
              <a:t>Beowulf</a:t>
            </a:r>
            <a:r>
              <a:rPr lang="en-US" dirty="0" smtClean="0"/>
              <a:t> – one of few pieces that survived.  Priests and monks were the only ones who could write; stories survival depended upon them. The church was not too eager to preserve literature that was pagan in nature, so historians believe they either ignored it or changed it.  This may account for the mixture of Christian and pagan elements in </a:t>
            </a:r>
            <a:r>
              <a:rPr lang="en-US" i="1" dirty="0" smtClean="0"/>
              <a:t>Beowulf</a:t>
            </a:r>
            <a:r>
              <a:rPr lang="en-US" dirty="0" smtClean="0"/>
              <a:t>.</a:t>
            </a:r>
            <a:endParaRPr lang="en-US" b="1" i="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English Poetics</a:t>
            </a:r>
            <a:endParaRPr lang="en-US" dirty="0"/>
          </a:p>
        </p:txBody>
      </p:sp>
      <p:sp>
        <p:nvSpPr>
          <p:cNvPr id="3" name="Content Placeholder 2"/>
          <p:cNvSpPr>
            <a:spLocks noGrp="1"/>
          </p:cNvSpPr>
          <p:nvPr>
            <p:ph idx="1"/>
          </p:nvPr>
        </p:nvSpPr>
        <p:spPr>
          <a:xfrm>
            <a:off x="457200" y="1600200"/>
            <a:ext cx="4038600" cy="4525963"/>
          </a:xfrm>
        </p:spPr>
        <p:txBody>
          <a:bodyPr>
            <a:normAutofit fontScale="92500" lnSpcReduction="20000"/>
          </a:bodyPr>
          <a:lstStyle/>
          <a:p>
            <a:pPr>
              <a:lnSpc>
                <a:spcPct val="90000"/>
              </a:lnSpc>
            </a:pPr>
            <a:r>
              <a:rPr lang="en-US" dirty="0" smtClean="0"/>
              <a:t>Alliteration – repetition of consonant and vowel sounds at the beginning of words</a:t>
            </a:r>
          </a:p>
          <a:p>
            <a:pPr>
              <a:lnSpc>
                <a:spcPct val="90000"/>
              </a:lnSpc>
            </a:pPr>
            <a:r>
              <a:rPr lang="en-US" dirty="0" smtClean="0"/>
              <a:t>Caesura – a natural pause or break in the middle of the line of poetry and joined by the use of a repeated vowel or consonant sound</a:t>
            </a:r>
          </a:p>
          <a:p>
            <a:endParaRPr lang="en-US" dirty="0"/>
          </a:p>
        </p:txBody>
      </p:sp>
      <p:sp>
        <p:nvSpPr>
          <p:cNvPr id="4" name="Rectangle 3"/>
          <p:cNvSpPr/>
          <p:nvPr/>
        </p:nvSpPr>
        <p:spPr>
          <a:xfrm>
            <a:off x="4800600" y="2590800"/>
            <a:ext cx="3429000" cy="2031325"/>
          </a:xfrm>
          <a:prstGeom prst="rect">
            <a:avLst/>
          </a:prstGeom>
        </p:spPr>
        <p:txBody>
          <a:bodyPr wrap="square">
            <a:spAutoFit/>
          </a:bodyPr>
          <a:lstStyle/>
          <a:p>
            <a:r>
              <a:rPr lang="en-US" dirty="0" smtClean="0"/>
              <a:t>Out of the marsh // from the foot of misty</a:t>
            </a:r>
          </a:p>
          <a:p>
            <a:r>
              <a:rPr lang="en-US" dirty="0" smtClean="0"/>
              <a:t>Hills and bogs // bearing God’s hatred</a:t>
            </a:r>
          </a:p>
          <a:p>
            <a:r>
              <a:rPr lang="en-US" dirty="0" err="1" smtClean="0"/>
              <a:t>Grendel</a:t>
            </a:r>
            <a:r>
              <a:rPr lang="en-US" dirty="0" smtClean="0"/>
              <a:t> came // hoping to kill</a:t>
            </a:r>
          </a:p>
          <a:p>
            <a:r>
              <a:rPr lang="en-US" dirty="0" smtClean="0"/>
              <a:t>Anyone he could trap // on this trip to high </a:t>
            </a:r>
            <a:r>
              <a:rPr lang="en-US" dirty="0" err="1" smtClean="0"/>
              <a:t>Herot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English Poetics</a:t>
            </a:r>
            <a:endParaRPr lang="en-US" dirty="0"/>
          </a:p>
        </p:txBody>
      </p:sp>
      <p:sp>
        <p:nvSpPr>
          <p:cNvPr id="3" name="Content Placeholder 2"/>
          <p:cNvSpPr>
            <a:spLocks noGrp="1"/>
          </p:cNvSpPr>
          <p:nvPr>
            <p:ph idx="1"/>
          </p:nvPr>
        </p:nvSpPr>
        <p:spPr/>
        <p:txBody>
          <a:bodyPr>
            <a:normAutofit fontScale="85000" lnSpcReduction="20000"/>
          </a:bodyPr>
          <a:lstStyle/>
          <a:p>
            <a:pPr marL="274320" indent="-274320">
              <a:buFont typeface="Wingdings 2"/>
              <a:buChar char=""/>
              <a:defRPr/>
            </a:pPr>
            <a:r>
              <a:rPr lang="en-US" b="1" dirty="0" smtClean="0"/>
              <a:t>Kenning:</a:t>
            </a:r>
            <a:r>
              <a:rPr lang="en-US" dirty="0" smtClean="0"/>
              <a:t> The term derives from the use of the Old Norse verb </a:t>
            </a:r>
            <a:r>
              <a:rPr lang="en-US" i="1" dirty="0" err="1" smtClean="0"/>
              <a:t>kenna</a:t>
            </a:r>
            <a:r>
              <a:rPr lang="en-US" dirty="0" smtClean="0"/>
              <a:t> 'to know, recognize'…It is a device for introducing descriptive color or for suggesting associations without distracting attention from the essential statement. [</a:t>
            </a:r>
            <a:r>
              <a:rPr lang="en-US" dirty="0" err="1" smtClean="0"/>
              <a:t>Cuddon</a:t>
            </a:r>
            <a:r>
              <a:rPr lang="en-US" dirty="0" smtClean="0"/>
              <a:t> offers the following instances of Old English kennings: </a:t>
            </a:r>
          </a:p>
          <a:p>
            <a:pPr marL="274320" indent="-274320">
              <a:buFont typeface="Wingdings 2"/>
              <a:buChar char=""/>
              <a:defRPr/>
            </a:pPr>
            <a:r>
              <a:rPr lang="en-US" dirty="0" smtClean="0"/>
              <a:t>a) </a:t>
            </a:r>
            <a:r>
              <a:rPr lang="en-US" i="1" dirty="0" err="1" smtClean="0"/>
              <a:t>helmberend</a:t>
            </a:r>
            <a:r>
              <a:rPr lang="en-US" dirty="0" smtClean="0"/>
              <a:t>—"helmet bearer" = "warrior"</a:t>
            </a:r>
          </a:p>
          <a:p>
            <a:pPr marL="274320" indent="-274320">
              <a:buFont typeface="Wingdings 2"/>
              <a:buChar char=""/>
              <a:defRPr/>
            </a:pPr>
            <a:r>
              <a:rPr lang="en-US" dirty="0" smtClean="0"/>
              <a:t>b) </a:t>
            </a:r>
            <a:r>
              <a:rPr lang="en-US" i="1" dirty="0" err="1" smtClean="0"/>
              <a:t>beadoleoma</a:t>
            </a:r>
            <a:r>
              <a:rPr lang="en-US" dirty="0" smtClean="0"/>
              <a:t>—"battle light" = "flashing sword"</a:t>
            </a:r>
          </a:p>
          <a:p>
            <a:pPr marL="274320" indent="-274320">
              <a:buFont typeface="Wingdings 2"/>
              <a:buChar char=""/>
              <a:defRPr/>
            </a:pPr>
            <a:r>
              <a:rPr lang="en-US" dirty="0" smtClean="0"/>
              <a:t>c) </a:t>
            </a:r>
            <a:r>
              <a:rPr lang="en-US" i="1" dirty="0" err="1" smtClean="0"/>
              <a:t>swansrad</a:t>
            </a:r>
            <a:r>
              <a:rPr lang="en-US" dirty="0" smtClean="0"/>
              <a:t>—"swan road" = "sea" </a:t>
            </a:r>
          </a:p>
          <a:p>
            <a:pPr marL="274320" indent="-274320">
              <a:buNone/>
              <a:defRPr/>
            </a:pPr>
            <a:r>
              <a:rPr lang="en-US" dirty="0" smtClean="0"/>
              <a:t>	Essentially, then, a kenning is a compact metaphor that functions as a name or epithet; it is also, in its more complex forms, a riddle in miniature.]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English</a:t>
            </a:r>
            <a:endParaRPr lang="en-US" dirty="0"/>
          </a:p>
        </p:txBody>
      </p:sp>
      <p:sp>
        <p:nvSpPr>
          <p:cNvPr id="3" name="Content Placeholder 2"/>
          <p:cNvSpPr>
            <a:spLocks noGrp="1"/>
          </p:cNvSpPr>
          <p:nvPr>
            <p:ph idx="1"/>
          </p:nvPr>
        </p:nvSpPr>
        <p:spPr>
          <a:xfrm>
            <a:off x="1981200" y="1600200"/>
            <a:ext cx="5486400" cy="5029200"/>
          </a:xfrm>
        </p:spPr>
        <p:txBody>
          <a:bodyPr>
            <a:normAutofit fontScale="55000" lnSpcReduction="20000"/>
          </a:bodyPr>
          <a:lstStyle/>
          <a:p>
            <a:pPr>
              <a:buNone/>
            </a:pPr>
            <a:r>
              <a:rPr lang="en-US" dirty="0" smtClean="0"/>
              <a:t>	   </a:t>
            </a:r>
            <a:r>
              <a:rPr lang="en-US" sz="5100" dirty="0" err="1" smtClean="0"/>
              <a:t>Hwæt</a:t>
            </a:r>
            <a:r>
              <a:rPr lang="en-US" sz="5100" dirty="0" smtClean="0"/>
              <a:t>!</a:t>
            </a:r>
            <a:r>
              <a:rPr lang="en-US" dirty="0" smtClean="0"/>
              <a:t> We Gardena         in </a:t>
            </a:r>
            <a:r>
              <a:rPr lang="en-US" dirty="0" err="1" smtClean="0"/>
              <a:t>geardagum</a:t>
            </a:r>
            <a:r>
              <a:rPr lang="en-US" dirty="0" smtClean="0"/>
              <a:t>,   </a:t>
            </a:r>
            <a:br>
              <a:rPr lang="en-US" dirty="0" smtClean="0"/>
            </a:br>
            <a:r>
              <a:rPr lang="en-US" dirty="0" smtClean="0"/>
              <a:t>   </a:t>
            </a:r>
            <a:r>
              <a:rPr lang="en-US" dirty="0" err="1" smtClean="0"/>
              <a:t>þeodcyninga</a:t>
            </a:r>
            <a:r>
              <a:rPr lang="en-US" dirty="0" smtClean="0"/>
              <a:t>,         </a:t>
            </a:r>
            <a:r>
              <a:rPr lang="en-US" dirty="0" err="1" smtClean="0"/>
              <a:t>þrym</a:t>
            </a:r>
            <a:r>
              <a:rPr lang="en-US" dirty="0" smtClean="0"/>
              <a:t> </a:t>
            </a:r>
            <a:r>
              <a:rPr lang="en-US" dirty="0" err="1" smtClean="0"/>
              <a:t>gefrunon</a:t>
            </a:r>
            <a:r>
              <a:rPr lang="en-US" dirty="0" smtClean="0"/>
              <a:t>, </a:t>
            </a:r>
            <a:br>
              <a:rPr lang="en-US" dirty="0" smtClean="0"/>
            </a:br>
            <a:r>
              <a:rPr lang="en-US" dirty="0" smtClean="0"/>
              <a:t>   </a:t>
            </a:r>
            <a:r>
              <a:rPr lang="en-US" dirty="0" err="1" smtClean="0"/>
              <a:t>hu</a:t>
            </a:r>
            <a:r>
              <a:rPr lang="en-US" dirty="0" smtClean="0"/>
              <a:t> </a:t>
            </a:r>
            <a:r>
              <a:rPr lang="en-US" dirty="0" err="1" smtClean="0"/>
              <a:t>ða</a:t>
            </a:r>
            <a:r>
              <a:rPr lang="en-US" dirty="0" smtClean="0"/>
              <a:t> </a:t>
            </a:r>
            <a:r>
              <a:rPr lang="en-US" dirty="0" err="1" smtClean="0"/>
              <a:t>æþelingas</a:t>
            </a:r>
            <a:r>
              <a:rPr lang="en-US" dirty="0" smtClean="0"/>
              <a:t>         </a:t>
            </a:r>
            <a:r>
              <a:rPr lang="en-US" dirty="0" err="1" smtClean="0"/>
              <a:t>ellen</a:t>
            </a:r>
            <a:r>
              <a:rPr lang="en-US" dirty="0" smtClean="0"/>
              <a:t> </a:t>
            </a:r>
            <a:r>
              <a:rPr lang="en-US" dirty="0" err="1" smtClean="0"/>
              <a:t>fremedon</a:t>
            </a:r>
            <a:r>
              <a:rPr lang="en-US" dirty="0" smtClean="0"/>
              <a:t>. </a:t>
            </a:r>
            <a:br>
              <a:rPr lang="en-US" dirty="0" smtClean="0"/>
            </a:br>
            <a:r>
              <a:rPr lang="en-US" dirty="0" smtClean="0"/>
              <a:t>   Oft </a:t>
            </a:r>
            <a:r>
              <a:rPr lang="en-US" dirty="0" err="1" smtClean="0"/>
              <a:t>Scyld</a:t>
            </a:r>
            <a:r>
              <a:rPr lang="en-US" dirty="0" smtClean="0"/>
              <a:t> </a:t>
            </a:r>
            <a:r>
              <a:rPr lang="en-US" dirty="0" err="1" smtClean="0"/>
              <a:t>Scefing</a:t>
            </a:r>
            <a:r>
              <a:rPr lang="en-US" dirty="0" smtClean="0"/>
              <a:t>         </a:t>
            </a:r>
            <a:r>
              <a:rPr lang="en-US" dirty="0" err="1" smtClean="0"/>
              <a:t>sceaþena</a:t>
            </a:r>
            <a:r>
              <a:rPr lang="en-US" dirty="0" smtClean="0"/>
              <a:t> </a:t>
            </a:r>
            <a:r>
              <a:rPr lang="en-US" dirty="0" err="1" smtClean="0"/>
              <a:t>þreatum</a:t>
            </a:r>
            <a:r>
              <a:rPr lang="en-US" dirty="0" smtClean="0"/>
              <a:t>, </a:t>
            </a:r>
          </a:p>
          <a:p>
            <a:pPr marL="514350" indent="-514350">
              <a:buAutoNum type="arabicPlain" startAt="5"/>
            </a:pPr>
            <a:r>
              <a:rPr lang="en-US" dirty="0" err="1" smtClean="0"/>
              <a:t>monegum</a:t>
            </a:r>
            <a:r>
              <a:rPr lang="en-US" dirty="0" smtClean="0"/>
              <a:t> </a:t>
            </a:r>
            <a:r>
              <a:rPr lang="en-US" dirty="0" err="1" smtClean="0"/>
              <a:t>mægþum</a:t>
            </a:r>
            <a:r>
              <a:rPr lang="en-US" dirty="0" smtClean="0"/>
              <a:t>,         </a:t>
            </a:r>
            <a:r>
              <a:rPr lang="en-US" dirty="0" err="1" smtClean="0"/>
              <a:t>meodosetla</a:t>
            </a:r>
            <a:r>
              <a:rPr lang="en-US" dirty="0" smtClean="0"/>
              <a:t> </a:t>
            </a:r>
            <a:r>
              <a:rPr lang="en-US" dirty="0" err="1" smtClean="0"/>
              <a:t>ofteah</a:t>
            </a:r>
            <a:r>
              <a:rPr lang="en-US" dirty="0" smtClean="0"/>
              <a:t>, </a:t>
            </a:r>
            <a:br>
              <a:rPr lang="en-US" dirty="0" smtClean="0"/>
            </a:br>
            <a:r>
              <a:rPr lang="en-US" dirty="0" err="1" smtClean="0"/>
              <a:t>egsode</a:t>
            </a:r>
            <a:r>
              <a:rPr lang="en-US" dirty="0" smtClean="0"/>
              <a:t> </a:t>
            </a:r>
            <a:r>
              <a:rPr lang="en-US" dirty="0" err="1" smtClean="0"/>
              <a:t>eorlas</a:t>
            </a:r>
            <a:r>
              <a:rPr lang="en-US" dirty="0" smtClean="0"/>
              <a:t>.         </a:t>
            </a:r>
            <a:r>
              <a:rPr lang="en-US" dirty="0" err="1" smtClean="0"/>
              <a:t>Syððan</a:t>
            </a:r>
            <a:r>
              <a:rPr lang="en-US" dirty="0" smtClean="0"/>
              <a:t> </a:t>
            </a:r>
            <a:r>
              <a:rPr lang="en-US" dirty="0" err="1" smtClean="0"/>
              <a:t>ærest</a:t>
            </a:r>
            <a:r>
              <a:rPr lang="en-US" dirty="0" smtClean="0"/>
              <a:t> </a:t>
            </a:r>
            <a:r>
              <a:rPr lang="en-US" dirty="0" err="1" smtClean="0"/>
              <a:t>wearð</a:t>
            </a:r>
            <a:r>
              <a:rPr lang="en-US" dirty="0" smtClean="0"/>
              <a:t> </a:t>
            </a:r>
            <a:br>
              <a:rPr lang="en-US" dirty="0" smtClean="0"/>
            </a:br>
            <a:r>
              <a:rPr lang="en-US" dirty="0" err="1" smtClean="0"/>
              <a:t>feasceaft</a:t>
            </a:r>
            <a:r>
              <a:rPr lang="en-US" dirty="0" smtClean="0"/>
              <a:t> </a:t>
            </a:r>
            <a:r>
              <a:rPr lang="en-US" dirty="0" err="1" smtClean="0"/>
              <a:t>funden</a:t>
            </a:r>
            <a:r>
              <a:rPr lang="en-US" dirty="0" smtClean="0"/>
              <a:t>,         he </a:t>
            </a:r>
            <a:r>
              <a:rPr lang="en-US" dirty="0" err="1" smtClean="0"/>
              <a:t>þæs</a:t>
            </a:r>
            <a:r>
              <a:rPr lang="en-US" dirty="0" smtClean="0"/>
              <a:t> </a:t>
            </a:r>
            <a:r>
              <a:rPr lang="en-US" dirty="0" err="1" smtClean="0"/>
              <a:t>frofre</a:t>
            </a:r>
            <a:r>
              <a:rPr lang="en-US" dirty="0" smtClean="0"/>
              <a:t> </a:t>
            </a:r>
            <a:r>
              <a:rPr lang="en-US" dirty="0" err="1" smtClean="0"/>
              <a:t>gebad</a:t>
            </a:r>
            <a:r>
              <a:rPr lang="en-US" dirty="0" smtClean="0"/>
              <a:t>, </a:t>
            </a:r>
            <a:br>
              <a:rPr lang="en-US" dirty="0" smtClean="0"/>
            </a:br>
            <a:r>
              <a:rPr lang="en-US" dirty="0" err="1" smtClean="0"/>
              <a:t>weox</a:t>
            </a:r>
            <a:r>
              <a:rPr lang="en-US" dirty="0" smtClean="0"/>
              <a:t> under </a:t>
            </a:r>
            <a:r>
              <a:rPr lang="en-US" dirty="0" err="1" smtClean="0"/>
              <a:t>wolcnum</a:t>
            </a:r>
            <a:r>
              <a:rPr lang="en-US" dirty="0" smtClean="0"/>
              <a:t>,         </a:t>
            </a:r>
            <a:r>
              <a:rPr lang="en-US" dirty="0" err="1" smtClean="0"/>
              <a:t>weorðmyndum</a:t>
            </a:r>
            <a:r>
              <a:rPr lang="en-US" dirty="0" smtClean="0"/>
              <a:t> </a:t>
            </a:r>
            <a:r>
              <a:rPr lang="en-US" dirty="0" err="1" smtClean="0"/>
              <a:t>þah</a:t>
            </a:r>
            <a:r>
              <a:rPr lang="en-US" dirty="0" smtClean="0"/>
              <a:t>, </a:t>
            </a:r>
            <a:br>
              <a:rPr lang="en-US" dirty="0" smtClean="0"/>
            </a:br>
            <a:r>
              <a:rPr lang="en-US" dirty="0" err="1" smtClean="0"/>
              <a:t>oðþæt</a:t>
            </a:r>
            <a:r>
              <a:rPr lang="en-US" dirty="0" smtClean="0"/>
              <a:t> him </a:t>
            </a:r>
            <a:r>
              <a:rPr lang="en-US" dirty="0" err="1" smtClean="0"/>
              <a:t>æghwylc</a:t>
            </a:r>
            <a:r>
              <a:rPr lang="en-US" dirty="0" smtClean="0"/>
              <a:t>         </a:t>
            </a:r>
            <a:r>
              <a:rPr lang="en-US" dirty="0" err="1" smtClean="0"/>
              <a:t>þara</a:t>
            </a:r>
            <a:r>
              <a:rPr lang="en-US" dirty="0" smtClean="0"/>
              <a:t> </a:t>
            </a:r>
            <a:r>
              <a:rPr lang="en-US" dirty="0" err="1" smtClean="0"/>
              <a:t>ymbsittendra</a:t>
            </a:r>
            <a:r>
              <a:rPr lang="en-US" dirty="0" smtClean="0"/>
              <a:t> </a:t>
            </a:r>
          </a:p>
          <a:p>
            <a:pPr marL="514350" indent="-514350">
              <a:buAutoNum type="arabicPlain" startAt="10"/>
            </a:pPr>
            <a:r>
              <a:rPr lang="en-US" dirty="0" err="1" smtClean="0"/>
              <a:t>ofer</a:t>
            </a:r>
            <a:r>
              <a:rPr lang="en-US" dirty="0" smtClean="0"/>
              <a:t> </a:t>
            </a:r>
            <a:r>
              <a:rPr lang="en-US" dirty="0" err="1" smtClean="0"/>
              <a:t>hronrade</a:t>
            </a:r>
            <a:r>
              <a:rPr lang="en-US" dirty="0" smtClean="0"/>
              <a:t>         </a:t>
            </a:r>
            <a:r>
              <a:rPr lang="en-US" dirty="0" err="1" smtClean="0"/>
              <a:t>hyran</a:t>
            </a:r>
            <a:r>
              <a:rPr lang="en-US" dirty="0" smtClean="0"/>
              <a:t> </a:t>
            </a:r>
            <a:r>
              <a:rPr lang="en-US" dirty="0" err="1" smtClean="0"/>
              <a:t>scolde</a:t>
            </a:r>
            <a:r>
              <a:rPr lang="en-US" dirty="0" smtClean="0"/>
              <a:t>, </a:t>
            </a:r>
            <a:br>
              <a:rPr lang="en-US" dirty="0" smtClean="0"/>
            </a:br>
            <a:r>
              <a:rPr lang="en-US" dirty="0" err="1" smtClean="0"/>
              <a:t>gomban</a:t>
            </a:r>
            <a:r>
              <a:rPr lang="en-US" dirty="0" smtClean="0"/>
              <a:t> </a:t>
            </a:r>
            <a:r>
              <a:rPr lang="en-US" dirty="0" err="1" smtClean="0"/>
              <a:t>gyldan</a:t>
            </a:r>
            <a:r>
              <a:rPr lang="en-US" dirty="0" smtClean="0"/>
              <a:t>.         </a:t>
            </a:r>
            <a:r>
              <a:rPr lang="en-US" dirty="0" err="1" smtClean="0"/>
              <a:t>þæt</a:t>
            </a:r>
            <a:r>
              <a:rPr lang="en-US" dirty="0" smtClean="0"/>
              <a:t> </a:t>
            </a:r>
            <a:r>
              <a:rPr lang="en-US" dirty="0" err="1" smtClean="0"/>
              <a:t>wæs</a:t>
            </a:r>
            <a:r>
              <a:rPr lang="en-US" dirty="0" smtClean="0"/>
              <a:t> god </a:t>
            </a:r>
            <a:r>
              <a:rPr lang="en-US" dirty="0" err="1" smtClean="0"/>
              <a:t>cyning</a:t>
            </a:r>
            <a:r>
              <a:rPr lang="en-US" dirty="0" smtClean="0"/>
              <a:t>! </a:t>
            </a:r>
            <a:br>
              <a:rPr lang="en-US" dirty="0" smtClean="0"/>
            </a:br>
            <a:r>
              <a:rPr lang="en-US" dirty="0" err="1" smtClean="0"/>
              <a:t>Ðæm</a:t>
            </a:r>
            <a:r>
              <a:rPr lang="en-US" dirty="0" smtClean="0"/>
              <a:t> </a:t>
            </a:r>
            <a:r>
              <a:rPr lang="en-US" dirty="0" err="1" smtClean="0"/>
              <a:t>eafera</a:t>
            </a:r>
            <a:r>
              <a:rPr lang="en-US" dirty="0" smtClean="0"/>
              <a:t> </a:t>
            </a:r>
            <a:r>
              <a:rPr lang="en-US" dirty="0" err="1" smtClean="0"/>
              <a:t>wæs</a:t>
            </a:r>
            <a:r>
              <a:rPr lang="en-US" dirty="0" smtClean="0"/>
              <a:t>         </a:t>
            </a:r>
            <a:r>
              <a:rPr lang="en-US" dirty="0" err="1" smtClean="0"/>
              <a:t>æfter</a:t>
            </a:r>
            <a:r>
              <a:rPr lang="en-US" dirty="0" smtClean="0"/>
              <a:t> </a:t>
            </a:r>
            <a:r>
              <a:rPr lang="en-US" dirty="0" err="1" smtClean="0"/>
              <a:t>cenned</a:t>
            </a:r>
            <a:r>
              <a:rPr lang="en-US" dirty="0" smtClean="0"/>
              <a:t>, </a:t>
            </a:r>
            <a:br>
              <a:rPr lang="en-US" dirty="0" smtClean="0"/>
            </a:br>
            <a:r>
              <a:rPr lang="en-US" dirty="0" err="1" smtClean="0"/>
              <a:t>geong</a:t>
            </a:r>
            <a:r>
              <a:rPr lang="en-US" dirty="0" smtClean="0"/>
              <a:t> in </a:t>
            </a:r>
            <a:r>
              <a:rPr lang="en-US" dirty="0" err="1" smtClean="0"/>
              <a:t>geardum</a:t>
            </a:r>
            <a:r>
              <a:rPr lang="en-US" dirty="0" smtClean="0"/>
              <a:t>,         </a:t>
            </a:r>
            <a:r>
              <a:rPr lang="en-US" dirty="0" err="1" smtClean="0"/>
              <a:t>þone</a:t>
            </a:r>
            <a:r>
              <a:rPr lang="en-US" dirty="0" smtClean="0"/>
              <a:t> god </a:t>
            </a:r>
            <a:r>
              <a:rPr lang="en-US" dirty="0" err="1" smtClean="0"/>
              <a:t>sende</a:t>
            </a:r>
            <a:r>
              <a:rPr lang="en-US" dirty="0" smtClean="0"/>
              <a:t> </a:t>
            </a:r>
            <a:br>
              <a:rPr lang="en-US" dirty="0" smtClean="0"/>
            </a:br>
            <a:r>
              <a:rPr lang="en-US" dirty="0" err="1" smtClean="0"/>
              <a:t>folce</a:t>
            </a:r>
            <a:r>
              <a:rPr lang="en-US" dirty="0" smtClean="0"/>
              <a:t> to </a:t>
            </a:r>
            <a:r>
              <a:rPr lang="en-US" dirty="0" err="1" smtClean="0"/>
              <a:t>frofre</a:t>
            </a:r>
            <a:r>
              <a:rPr lang="en-US" dirty="0" smtClean="0"/>
              <a:t>;         </a:t>
            </a:r>
            <a:r>
              <a:rPr lang="en-US" dirty="0" err="1" smtClean="0"/>
              <a:t>fyrenðearfe</a:t>
            </a:r>
            <a:r>
              <a:rPr lang="en-US" dirty="0" smtClean="0"/>
              <a:t> </a:t>
            </a:r>
            <a:r>
              <a:rPr lang="en-US" dirty="0" err="1" smtClean="0"/>
              <a:t>ongeat</a:t>
            </a:r>
            <a:r>
              <a:rPr lang="en-US" dirty="0" smtClean="0"/>
              <a:t> </a:t>
            </a:r>
          </a:p>
          <a:p>
            <a:pPr marL="514350" indent="-514350">
              <a:buNone/>
            </a:pPr>
            <a:r>
              <a:rPr lang="en-US" dirty="0" smtClean="0"/>
              <a:t>15     </a:t>
            </a:r>
            <a:r>
              <a:rPr lang="en-US" dirty="0" err="1" smtClean="0"/>
              <a:t>þe</a:t>
            </a:r>
            <a:r>
              <a:rPr lang="en-US" dirty="0" smtClean="0"/>
              <a:t> </a:t>
            </a:r>
            <a:r>
              <a:rPr lang="en-US" dirty="0" err="1" smtClean="0"/>
              <a:t>hie</a:t>
            </a:r>
            <a:r>
              <a:rPr lang="en-US" dirty="0" smtClean="0"/>
              <a:t> </a:t>
            </a:r>
            <a:r>
              <a:rPr lang="en-US" dirty="0" err="1" smtClean="0"/>
              <a:t>ær</a:t>
            </a:r>
            <a:r>
              <a:rPr lang="en-US" dirty="0" smtClean="0"/>
              <a:t> </a:t>
            </a:r>
            <a:r>
              <a:rPr lang="en-US" dirty="0" err="1" smtClean="0"/>
              <a:t>drugon</a:t>
            </a:r>
            <a:r>
              <a:rPr lang="en-US" dirty="0" smtClean="0"/>
              <a:t>         </a:t>
            </a:r>
            <a:r>
              <a:rPr lang="en-US" dirty="0" err="1" smtClean="0"/>
              <a:t>aldorlease</a:t>
            </a:r>
            <a:r>
              <a:rPr lang="en-US" dirty="0" smtClean="0"/>
              <a:t> </a:t>
            </a:r>
          </a:p>
          <a:p>
            <a:pPr marL="514350" indent="-514350">
              <a:buNone/>
            </a:pPr>
            <a:r>
              <a:rPr lang="en-US" dirty="0" smtClean="0"/>
              <a:t>          </a:t>
            </a:r>
            <a:r>
              <a:rPr lang="en-US" dirty="0" err="1" smtClean="0"/>
              <a:t>lange</a:t>
            </a:r>
            <a:r>
              <a:rPr lang="en-US" dirty="0" smtClean="0"/>
              <a:t> </a:t>
            </a:r>
            <a:r>
              <a:rPr lang="en-US" dirty="0" err="1" smtClean="0"/>
              <a:t>hwile</a:t>
            </a:r>
            <a:r>
              <a:rPr lang="en-US" dirty="0" smtClean="0"/>
              <a:t>.         Him </a:t>
            </a:r>
            <a:r>
              <a:rPr lang="en-US" dirty="0" err="1" smtClean="0"/>
              <a:t>þæs</a:t>
            </a:r>
            <a:r>
              <a:rPr lang="en-US" dirty="0" smtClean="0"/>
              <a:t> </a:t>
            </a:r>
            <a:r>
              <a:rPr lang="en-US" dirty="0" err="1" smtClean="0"/>
              <a:t>liffrea</a:t>
            </a:r>
            <a:r>
              <a:rPr lang="en-US" dirty="0" smtClean="0"/>
              <a:t>, </a:t>
            </a:r>
            <a:br>
              <a:rPr lang="en-US" dirty="0" smtClean="0"/>
            </a:br>
            <a:r>
              <a:rPr lang="en-US" dirty="0" err="1" smtClean="0"/>
              <a:t>wuldres</a:t>
            </a:r>
            <a:r>
              <a:rPr lang="en-US" dirty="0" smtClean="0"/>
              <a:t> </a:t>
            </a:r>
            <a:r>
              <a:rPr lang="en-US" dirty="0" err="1" smtClean="0"/>
              <a:t>wealdend</a:t>
            </a:r>
            <a:r>
              <a:rPr lang="en-US" dirty="0" smtClean="0"/>
              <a:t>,         </a:t>
            </a:r>
            <a:r>
              <a:rPr lang="en-US" dirty="0" err="1" smtClean="0"/>
              <a:t>woroldare</a:t>
            </a:r>
            <a:r>
              <a:rPr lang="en-US" dirty="0" smtClean="0"/>
              <a:t> </a:t>
            </a:r>
            <a:r>
              <a:rPr lang="en-US" dirty="0" err="1" smtClean="0"/>
              <a:t>forgeaf</a:t>
            </a:r>
            <a:r>
              <a:rPr lang="en-US" dirty="0" smtClean="0"/>
              <a:t>; </a:t>
            </a:r>
            <a:br>
              <a:rPr lang="en-US" dirty="0" smtClean="0"/>
            </a:br>
            <a:r>
              <a:rPr lang="en-US" dirty="0" smtClean="0"/>
              <a:t>Beowulf </a:t>
            </a:r>
            <a:r>
              <a:rPr lang="en-US" dirty="0" err="1" smtClean="0"/>
              <a:t>wæs</a:t>
            </a:r>
            <a:r>
              <a:rPr lang="en-US" dirty="0" smtClean="0"/>
              <a:t> </a:t>
            </a:r>
            <a:r>
              <a:rPr lang="en-US" dirty="0" err="1" smtClean="0"/>
              <a:t>breme</a:t>
            </a:r>
            <a:r>
              <a:rPr lang="en-US" dirty="0" smtClean="0"/>
              <a:t>         </a:t>
            </a:r>
            <a:br>
              <a:rPr lang="en-US" dirty="0" smtClean="0"/>
            </a:br>
            <a:endParaRPr lang="en-US" dirty="0"/>
          </a:p>
        </p:txBody>
      </p:sp>
      <p:pic>
        <p:nvPicPr>
          <p:cNvPr id="4" name="Beowulf Prologue In Old English.mp3">
            <a:hlinkClick r:id="" action="ppaction://media"/>
          </p:cNvPr>
          <p:cNvPicPr>
            <a:picLocks noRot="1" noChangeAspect="1"/>
          </p:cNvPicPr>
          <p:nvPr>
            <a:audioFile r:link="rId1"/>
          </p:nvPr>
        </p:nvPicPr>
        <p:blipFill>
          <a:blip r:embed="rId3" cstate="print"/>
          <a:stretch>
            <a:fillRect/>
          </a:stretch>
        </p:blipFill>
        <p:spPr>
          <a:xfrm>
            <a:off x="7315200" y="1066800"/>
            <a:ext cx="533400" cy="5334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8337"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English</a:t>
            </a:r>
            <a:endParaRPr lang="en-US" dirty="0"/>
          </a:p>
        </p:txBody>
      </p:sp>
      <p:sp>
        <p:nvSpPr>
          <p:cNvPr id="3" name="Content Placeholder 2"/>
          <p:cNvSpPr>
            <a:spLocks noGrp="1"/>
          </p:cNvSpPr>
          <p:nvPr>
            <p:ph idx="1"/>
          </p:nvPr>
        </p:nvSpPr>
        <p:spPr>
          <a:xfrm>
            <a:off x="1524000" y="1600200"/>
            <a:ext cx="5943600" cy="4525963"/>
          </a:xfrm>
        </p:spPr>
        <p:txBody>
          <a:bodyPr>
            <a:normAutofit fontScale="62500" lnSpcReduction="20000"/>
          </a:bodyPr>
          <a:lstStyle/>
          <a:p>
            <a:pPr>
              <a:buNone/>
            </a:pPr>
            <a:r>
              <a:rPr lang="en-US" b="1" dirty="0" smtClean="0"/>
              <a:t>	LO</a:t>
            </a:r>
            <a:r>
              <a:rPr lang="en-US" dirty="0" smtClean="0"/>
              <a:t>, praise of the prowess of people-kings</a:t>
            </a:r>
            <a:br>
              <a:rPr lang="en-US" dirty="0" smtClean="0"/>
            </a:br>
            <a:r>
              <a:rPr lang="en-US" dirty="0" smtClean="0"/>
              <a:t>of spear-armed Danes, in days long sped,</a:t>
            </a:r>
            <a:br>
              <a:rPr lang="en-US" dirty="0" smtClean="0"/>
            </a:br>
            <a:r>
              <a:rPr lang="en-US" dirty="0" smtClean="0"/>
              <a:t>we have heard, and what honor the athelings won!</a:t>
            </a:r>
            <a:br>
              <a:rPr lang="en-US" dirty="0" smtClean="0"/>
            </a:br>
            <a:r>
              <a:rPr lang="en-US" dirty="0" smtClean="0"/>
              <a:t>Oft </a:t>
            </a:r>
            <a:r>
              <a:rPr lang="en-US" dirty="0" err="1" smtClean="0"/>
              <a:t>Scyld</a:t>
            </a:r>
            <a:r>
              <a:rPr lang="en-US" dirty="0" smtClean="0"/>
              <a:t> the </a:t>
            </a:r>
            <a:r>
              <a:rPr lang="en-US" dirty="0" err="1" smtClean="0"/>
              <a:t>Scefing</a:t>
            </a:r>
            <a:r>
              <a:rPr lang="en-US" dirty="0" smtClean="0"/>
              <a:t> from </a:t>
            </a:r>
            <a:r>
              <a:rPr lang="en-US" dirty="0" err="1" smtClean="0"/>
              <a:t>squadroned</a:t>
            </a:r>
            <a:r>
              <a:rPr lang="en-US" dirty="0" smtClean="0"/>
              <a:t> foes,</a:t>
            </a:r>
            <a:br>
              <a:rPr lang="en-US" dirty="0" smtClean="0"/>
            </a:br>
            <a:r>
              <a:rPr lang="en-US" dirty="0" smtClean="0"/>
              <a:t>from many a tribe, the mead-bench tore,</a:t>
            </a:r>
            <a:br>
              <a:rPr lang="en-US" dirty="0" smtClean="0"/>
            </a:br>
            <a:r>
              <a:rPr lang="en-US" dirty="0" smtClean="0"/>
              <a:t>awing the earls. Since </a:t>
            </a:r>
            <a:r>
              <a:rPr lang="en-US" dirty="0" err="1" smtClean="0"/>
              <a:t>erst</a:t>
            </a:r>
            <a:r>
              <a:rPr lang="en-US" dirty="0" smtClean="0"/>
              <a:t> he lay</a:t>
            </a:r>
            <a:br>
              <a:rPr lang="en-US" dirty="0" smtClean="0"/>
            </a:br>
            <a:r>
              <a:rPr lang="en-US" dirty="0" smtClean="0"/>
              <a:t>friendless, a foundling, fate repaid him:</a:t>
            </a:r>
            <a:br>
              <a:rPr lang="en-US" dirty="0" smtClean="0"/>
            </a:br>
            <a:r>
              <a:rPr lang="en-US" dirty="0" smtClean="0"/>
              <a:t>for he waxed under welkin, in wealth he throve,</a:t>
            </a:r>
            <a:br>
              <a:rPr lang="en-US" dirty="0" smtClean="0"/>
            </a:br>
            <a:r>
              <a:rPr lang="en-US" dirty="0" smtClean="0"/>
              <a:t>till before him the folk, both far and near,</a:t>
            </a:r>
            <a:br>
              <a:rPr lang="en-US" dirty="0" smtClean="0"/>
            </a:br>
            <a:r>
              <a:rPr lang="en-US" dirty="0" smtClean="0"/>
              <a:t>who house by the whale-path, heard his mandate,</a:t>
            </a:r>
            <a:br>
              <a:rPr lang="en-US" dirty="0" smtClean="0"/>
            </a:br>
            <a:r>
              <a:rPr lang="en-US" dirty="0" smtClean="0"/>
              <a:t>gave him gifts: a good king he!</a:t>
            </a:r>
            <a:br>
              <a:rPr lang="en-US" dirty="0" smtClean="0"/>
            </a:br>
            <a:r>
              <a:rPr lang="en-US" dirty="0" smtClean="0"/>
              <a:t>To him an heir was afterward born,</a:t>
            </a:r>
            <a:br>
              <a:rPr lang="en-US" dirty="0" smtClean="0"/>
            </a:br>
            <a:r>
              <a:rPr lang="en-US" dirty="0" smtClean="0"/>
              <a:t>a son in his halls, whom heaven sent</a:t>
            </a:r>
            <a:br>
              <a:rPr lang="en-US" dirty="0" smtClean="0"/>
            </a:br>
            <a:r>
              <a:rPr lang="en-US" dirty="0" smtClean="0"/>
              <a:t>to favor the folk, feeling their woe</a:t>
            </a:r>
            <a:br>
              <a:rPr lang="en-US" dirty="0" smtClean="0"/>
            </a:br>
            <a:r>
              <a:rPr lang="en-US" dirty="0" smtClean="0"/>
              <a:t>that </a:t>
            </a:r>
            <a:r>
              <a:rPr lang="en-US" dirty="0" err="1" smtClean="0"/>
              <a:t>erst</a:t>
            </a:r>
            <a:r>
              <a:rPr lang="en-US" dirty="0" smtClean="0"/>
              <a:t> they had lacked an earl for leader</a:t>
            </a:r>
            <a:br>
              <a:rPr lang="en-US" dirty="0" smtClean="0"/>
            </a:br>
            <a:r>
              <a:rPr lang="en-US" dirty="0" smtClean="0"/>
              <a:t>so long a while; the Lord endowed him,</a:t>
            </a:r>
            <a:br>
              <a:rPr lang="en-US" dirty="0" smtClean="0"/>
            </a:br>
            <a:r>
              <a:rPr lang="en-US" dirty="0" smtClean="0"/>
              <a:t>the Wielder of Wonder, with world's renown.</a:t>
            </a:r>
            <a:br>
              <a:rPr lang="en-US" dirty="0" smtClean="0"/>
            </a:br>
            <a:r>
              <a:rPr lang="en-US" dirty="0" smtClean="0"/>
              <a:t>Famed was this Beowulf:</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Comparison</a:t>
            </a:r>
            <a:endParaRPr lang="en-US" dirty="0"/>
          </a:p>
        </p:txBody>
      </p:sp>
      <p:sp>
        <p:nvSpPr>
          <p:cNvPr id="5" name="Content Placeholder 4"/>
          <p:cNvSpPr>
            <a:spLocks noGrp="1"/>
          </p:cNvSpPr>
          <p:nvPr>
            <p:ph sz="half" idx="1"/>
          </p:nvPr>
        </p:nvSpPr>
        <p:spPr>
          <a:xfrm>
            <a:off x="457200" y="1524000"/>
            <a:ext cx="4038600" cy="1905000"/>
          </a:xfrm>
        </p:spPr>
        <p:txBody>
          <a:bodyPr>
            <a:normAutofit lnSpcReduction="10000"/>
          </a:bodyPr>
          <a:lstStyle/>
          <a:p>
            <a:pPr>
              <a:buNone/>
            </a:pPr>
            <a:r>
              <a:rPr lang="en-US" sz="1800" dirty="0" err="1" smtClean="0"/>
              <a:t>Hwæt</a:t>
            </a:r>
            <a:r>
              <a:rPr lang="en-US" sz="1800" dirty="0" smtClean="0"/>
              <a:t>! We Gardena         in </a:t>
            </a:r>
            <a:r>
              <a:rPr lang="en-US" sz="1800" dirty="0" err="1" smtClean="0"/>
              <a:t>geardagum</a:t>
            </a:r>
            <a:r>
              <a:rPr lang="en-US" sz="1800" dirty="0" smtClean="0"/>
              <a:t>,</a:t>
            </a:r>
          </a:p>
          <a:p>
            <a:pPr>
              <a:buNone/>
            </a:pPr>
            <a:endParaRPr lang="en-US" sz="1800" dirty="0" smtClean="0"/>
          </a:p>
          <a:p>
            <a:pPr>
              <a:buNone/>
            </a:pPr>
            <a:r>
              <a:rPr lang="en-US" sz="1800" dirty="0" err="1" smtClean="0"/>
              <a:t>þeodcyninga</a:t>
            </a:r>
            <a:r>
              <a:rPr lang="en-US" sz="1800" dirty="0" smtClean="0"/>
              <a:t>,         </a:t>
            </a:r>
            <a:r>
              <a:rPr lang="en-US" sz="1800" dirty="0" err="1" smtClean="0"/>
              <a:t>þrym</a:t>
            </a:r>
            <a:r>
              <a:rPr lang="en-US" sz="1800" dirty="0" smtClean="0"/>
              <a:t> </a:t>
            </a:r>
            <a:r>
              <a:rPr lang="en-US" sz="1800" dirty="0" err="1" smtClean="0"/>
              <a:t>gefrunon</a:t>
            </a:r>
            <a:r>
              <a:rPr lang="en-US" sz="1800" dirty="0" smtClean="0"/>
              <a:t>, </a:t>
            </a:r>
          </a:p>
          <a:p>
            <a:pPr>
              <a:buNone/>
            </a:pPr>
            <a:endParaRPr lang="en-US" sz="1800" dirty="0"/>
          </a:p>
          <a:p>
            <a:pPr>
              <a:buNone/>
            </a:pPr>
            <a:r>
              <a:rPr lang="en-US" sz="1800" dirty="0" err="1" smtClean="0"/>
              <a:t>hu</a:t>
            </a:r>
            <a:r>
              <a:rPr lang="en-US" sz="1800" dirty="0" smtClean="0"/>
              <a:t> </a:t>
            </a:r>
            <a:r>
              <a:rPr lang="en-US" sz="1800" dirty="0" err="1" smtClean="0"/>
              <a:t>ða</a:t>
            </a:r>
            <a:r>
              <a:rPr lang="en-US" sz="1800" dirty="0" smtClean="0"/>
              <a:t> </a:t>
            </a:r>
            <a:r>
              <a:rPr lang="en-US" sz="1800" dirty="0" err="1" smtClean="0"/>
              <a:t>æþelingas</a:t>
            </a:r>
            <a:r>
              <a:rPr lang="en-US" sz="1800" dirty="0" smtClean="0"/>
              <a:t>         </a:t>
            </a:r>
            <a:r>
              <a:rPr lang="en-US" sz="1800" dirty="0" err="1" smtClean="0"/>
              <a:t>ellen</a:t>
            </a:r>
            <a:r>
              <a:rPr lang="en-US" sz="1800" dirty="0" smtClean="0"/>
              <a:t> </a:t>
            </a:r>
            <a:r>
              <a:rPr lang="en-US" sz="1800" dirty="0" err="1" smtClean="0"/>
              <a:t>fremedon</a:t>
            </a:r>
            <a:r>
              <a:rPr lang="en-US" sz="1800" dirty="0" smtClean="0"/>
              <a:t>.</a:t>
            </a:r>
            <a:endParaRPr lang="en-US" sz="1800" dirty="0"/>
          </a:p>
        </p:txBody>
      </p:sp>
      <p:sp>
        <p:nvSpPr>
          <p:cNvPr id="6" name="Content Placeholder 5"/>
          <p:cNvSpPr>
            <a:spLocks noGrp="1"/>
          </p:cNvSpPr>
          <p:nvPr>
            <p:ph sz="half" idx="2"/>
          </p:nvPr>
        </p:nvSpPr>
        <p:spPr>
          <a:xfrm>
            <a:off x="4648200" y="1600201"/>
            <a:ext cx="4038600" cy="1905000"/>
          </a:xfrm>
        </p:spPr>
        <p:txBody>
          <a:bodyPr>
            <a:normAutofit lnSpcReduction="10000"/>
          </a:bodyPr>
          <a:lstStyle/>
          <a:p>
            <a:pPr>
              <a:buNone/>
            </a:pPr>
            <a:r>
              <a:rPr lang="en-US" sz="1600" b="1" dirty="0" smtClean="0"/>
              <a:t>	LO</a:t>
            </a:r>
            <a:r>
              <a:rPr lang="en-US" sz="1600" dirty="0" smtClean="0"/>
              <a:t>, praise of the prowess of people-kings</a:t>
            </a:r>
          </a:p>
          <a:p>
            <a:pPr>
              <a:buNone/>
            </a:pPr>
            <a:r>
              <a:rPr lang="en-US" sz="1600" dirty="0" smtClean="0"/>
              <a:t/>
            </a:r>
            <a:br>
              <a:rPr lang="en-US" sz="1600" dirty="0" smtClean="0"/>
            </a:br>
            <a:r>
              <a:rPr lang="en-US" sz="1600" dirty="0" smtClean="0"/>
              <a:t>of spear-armed Danes, in days long sped,</a:t>
            </a:r>
          </a:p>
          <a:p>
            <a:pPr>
              <a:buNone/>
            </a:pPr>
            <a:r>
              <a:rPr lang="en-US" sz="1600" dirty="0" smtClean="0"/>
              <a:t/>
            </a:r>
            <a:br>
              <a:rPr lang="en-US" sz="1600" dirty="0" smtClean="0"/>
            </a:br>
            <a:r>
              <a:rPr lang="en-US" sz="1600" dirty="0" smtClean="0"/>
              <a:t>we have heard, and what honor the athelings won!</a:t>
            </a:r>
            <a:r>
              <a:rPr lang="en-US" dirty="0" smtClean="0"/>
              <a:t/>
            </a:r>
            <a:br>
              <a:rPr lang="en-US" dirty="0" smtClean="0"/>
            </a:br>
            <a:endParaRPr lang="en-US" dirty="0"/>
          </a:p>
        </p:txBody>
      </p:sp>
      <p:sp>
        <p:nvSpPr>
          <p:cNvPr id="7" name="Explosion 1 6"/>
          <p:cNvSpPr/>
          <p:nvPr/>
        </p:nvSpPr>
        <p:spPr>
          <a:xfrm>
            <a:off x="2514600" y="3352800"/>
            <a:ext cx="4572000" cy="2743200"/>
          </a:xfrm>
          <a:prstGeom prst="irregularSeal1">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rot="21406478">
            <a:off x="3886200" y="4191000"/>
            <a:ext cx="1905000" cy="830997"/>
          </a:xfrm>
          <a:prstGeom prst="rect">
            <a:avLst/>
          </a:prstGeom>
          <a:noFill/>
        </p:spPr>
        <p:txBody>
          <a:bodyPr wrap="square" rtlCol="0">
            <a:spAutoFit/>
          </a:bodyPr>
          <a:lstStyle/>
          <a:p>
            <a:pPr algn="ctr"/>
            <a:r>
              <a:rPr lang="en-US" sz="2400" b="1" dirty="0" smtClean="0">
                <a:solidFill>
                  <a:schemeClr val="bg1"/>
                </a:solidFill>
                <a:cs typeface="Arial" pitchFamily="34" charset="0"/>
              </a:rPr>
              <a:t>They’re Both English!</a:t>
            </a:r>
            <a:endParaRPr lang="en-US" sz="2400" b="1"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Old English </a:t>
            </a:r>
            <a:endParaRPr lang="en-US" dirty="0"/>
          </a:p>
        </p:txBody>
      </p:sp>
      <p:sp>
        <p:nvSpPr>
          <p:cNvPr id="6" name="Content Placeholder 5"/>
          <p:cNvSpPr>
            <a:spLocks noGrp="1"/>
          </p:cNvSpPr>
          <p:nvPr>
            <p:ph idx="1"/>
          </p:nvPr>
        </p:nvSpPr>
        <p:spPr/>
        <p:txBody>
          <a:bodyPr>
            <a:normAutofit lnSpcReduction="10000"/>
          </a:bodyPr>
          <a:lstStyle/>
          <a:p>
            <a:r>
              <a:rPr lang="en-US" dirty="0" err="1" smtClean="0"/>
              <a:t>hus</a:t>
            </a:r>
            <a:r>
              <a:rPr lang="en-US" dirty="0" smtClean="0"/>
              <a:t> 					house</a:t>
            </a:r>
          </a:p>
          <a:p>
            <a:r>
              <a:rPr lang="en-US" dirty="0" err="1" smtClean="0"/>
              <a:t>hwæt</a:t>
            </a:r>
            <a:r>
              <a:rPr lang="en-US" dirty="0" smtClean="0"/>
              <a:t> 					wheat</a:t>
            </a:r>
          </a:p>
          <a:p>
            <a:r>
              <a:rPr lang="en-US" dirty="0" err="1" smtClean="0"/>
              <a:t>weall</a:t>
            </a:r>
            <a:r>
              <a:rPr lang="en-US" dirty="0" smtClean="0"/>
              <a:t> 					wall</a:t>
            </a:r>
          </a:p>
          <a:p>
            <a:r>
              <a:rPr lang="en-US" dirty="0" err="1" smtClean="0"/>
              <a:t>wer</a:t>
            </a:r>
            <a:r>
              <a:rPr lang="en-US" dirty="0" smtClean="0"/>
              <a:t> 					man</a:t>
            </a:r>
          </a:p>
          <a:p>
            <a:r>
              <a:rPr lang="en-US" dirty="0" err="1" smtClean="0"/>
              <a:t>wulf</a:t>
            </a:r>
            <a:r>
              <a:rPr lang="en-US" dirty="0" smtClean="0"/>
              <a:t>					wolf</a:t>
            </a:r>
          </a:p>
          <a:p>
            <a:r>
              <a:rPr lang="en-US" dirty="0" err="1" smtClean="0"/>
              <a:t>engel</a:t>
            </a:r>
            <a:r>
              <a:rPr lang="en-US" dirty="0" smtClean="0"/>
              <a:t> 					angel</a:t>
            </a:r>
          </a:p>
          <a:p>
            <a:r>
              <a:rPr lang="en-US" dirty="0" err="1" smtClean="0"/>
              <a:t>bedd</a:t>
            </a:r>
            <a:r>
              <a:rPr lang="en-US" dirty="0" smtClean="0"/>
              <a:t> 					bed</a:t>
            </a:r>
          </a:p>
          <a:p>
            <a:r>
              <a:rPr lang="en-US" dirty="0" err="1" smtClean="0"/>
              <a:t>blæc</a:t>
            </a:r>
            <a:r>
              <a:rPr lang="en-US" dirty="0" smtClean="0"/>
              <a:t> 					black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Heroes and Villains</a:t>
            </a:r>
            <a:endParaRPr lang="en-US" dirty="0"/>
          </a:p>
        </p:txBody>
      </p:sp>
      <p:pic>
        <p:nvPicPr>
          <p:cNvPr id="14338" name="Picture 2" descr="http://adamaziz.tv/wp-content/uploads/2012/06/Superman_figure.jpg"/>
          <p:cNvPicPr>
            <a:picLocks noChangeAspect="1" noChangeArrowheads="1"/>
          </p:cNvPicPr>
          <p:nvPr/>
        </p:nvPicPr>
        <p:blipFill>
          <a:blip r:embed="rId2" cstate="print"/>
          <a:srcRect/>
          <a:stretch>
            <a:fillRect/>
          </a:stretch>
        </p:blipFill>
        <p:spPr bwMode="auto">
          <a:xfrm>
            <a:off x="609600" y="1447800"/>
            <a:ext cx="2743200" cy="4545263"/>
          </a:xfrm>
          <a:prstGeom prst="rect">
            <a:avLst/>
          </a:prstGeom>
          <a:noFill/>
        </p:spPr>
      </p:pic>
      <p:pic>
        <p:nvPicPr>
          <p:cNvPr id="14340" name="Picture 4" descr="http://supertotallyawesome.com/wp-content/uploads/2012/01/Ursula.jpg"/>
          <p:cNvPicPr>
            <a:picLocks noChangeAspect="1" noChangeArrowheads="1"/>
          </p:cNvPicPr>
          <p:nvPr/>
        </p:nvPicPr>
        <p:blipFill>
          <a:blip r:embed="rId3" cstate="print"/>
          <a:srcRect/>
          <a:stretch>
            <a:fillRect/>
          </a:stretch>
        </p:blipFill>
        <p:spPr bwMode="auto">
          <a:xfrm>
            <a:off x="4724400" y="1600200"/>
            <a:ext cx="3878417" cy="3947323"/>
          </a:xfrm>
          <a:prstGeom prst="rect">
            <a:avLst/>
          </a:prstGeom>
          <a:noFill/>
        </p:spPr>
      </p:pic>
      <p:sp>
        <p:nvSpPr>
          <p:cNvPr id="6" name="TextBox 5"/>
          <p:cNvSpPr txBox="1"/>
          <p:nvPr/>
        </p:nvSpPr>
        <p:spPr>
          <a:xfrm>
            <a:off x="3505200" y="2819400"/>
            <a:ext cx="1066800" cy="1107996"/>
          </a:xfrm>
          <a:prstGeom prst="rect">
            <a:avLst/>
          </a:prstGeom>
          <a:noFill/>
        </p:spPr>
        <p:txBody>
          <a:bodyPr wrap="square" rtlCol="0">
            <a:spAutoFit/>
          </a:bodyPr>
          <a:lstStyle/>
          <a:p>
            <a:pPr algn="ctr"/>
            <a:r>
              <a:rPr lang="en-US" sz="6600" dirty="0" smtClean="0"/>
              <a:t>VS</a:t>
            </a:r>
            <a:endParaRPr lang="en-US" sz="6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Warrior Culture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a “warrior”?</a:t>
            </a:r>
          </a:p>
          <a:p>
            <a:r>
              <a:rPr lang="en-US" dirty="0" smtClean="0"/>
              <a:t>What is a “Warrior Culture”?</a:t>
            </a:r>
          </a:p>
          <a:p>
            <a:pPr>
              <a:buNone/>
            </a:pPr>
            <a:r>
              <a:rPr lang="en-US" dirty="0" smtClean="0"/>
              <a:t>	</a:t>
            </a:r>
          </a:p>
          <a:p>
            <a:r>
              <a:rPr lang="en-US" dirty="0" smtClean="0"/>
              <a:t>Who, based on History, would be a “warrior”?</a:t>
            </a:r>
          </a:p>
          <a:p>
            <a:pPr marL="514350" indent="-514350">
              <a:buNone/>
            </a:pPr>
            <a:r>
              <a:rPr lang="en-US" dirty="0" smtClean="0"/>
              <a:t>	*Samurais		</a:t>
            </a:r>
            <a:br>
              <a:rPr lang="en-US" dirty="0" smtClean="0"/>
            </a:br>
            <a:r>
              <a:rPr lang="en-US" dirty="0" smtClean="0"/>
              <a:t>*Spartans			</a:t>
            </a:r>
            <a:br>
              <a:rPr lang="en-US" dirty="0" smtClean="0"/>
            </a:br>
            <a:r>
              <a:rPr lang="en-US" dirty="0" smtClean="0"/>
              <a:t>*Apaches</a:t>
            </a:r>
          </a:p>
          <a:p>
            <a:pPr marL="514350" indent="-514350">
              <a:buNone/>
            </a:pPr>
            <a:r>
              <a:rPr lang="en-US" dirty="0" smtClean="0"/>
              <a:t>	*Romans		</a:t>
            </a:r>
          </a:p>
          <a:p>
            <a:pPr marL="514350" indent="-514350">
              <a:buNone/>
            </a:pPr>
            <a:r>
              <a:rPr lang="en-US" dirty="0" smtClean="0"/>
              <a:t> 	*Knights</a:t>
            </a:r>
          </a:p>
          <a:p>
            <a:pPr marL="514350" indent="-514350">
              <a:buNone/>
            </a:pP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Warrior Cultures</a:t>
            </a:r>
            <a:endParaRPr lang="en-US" dirty="0"/>
          </a:p>
        </p:txBody>
      </p:sp>
      <p:sp>
        <p:nvSpPr>
          <p:cNvPr id="3" name="Content Placeholder 2"/>
          <p:cNvSpPr>
            <a:spLocks noGrp="1"/>
          </p:cNvSpPr>
          <p:nvPr>
            <p:ph idx="1"/>
          </p:nvPr>
        </p:nvSpPr>
        <p:spPr/>
        <p:txBody>
          <a:bodyPr>
            <a:normAutofit fontScale="85000" lnSpcReduction="10000"/>
          </a:bodyPr>
          <a:lstStyle/>
          <a:p>
            <a:r>
              <a:rPr lang="en-US" sz="4300" b="1" dirty="0" smtClean="0"/>
              <a:t>Samurai</a:t>
            </a:r>
            <a:r>
              <a:rPr lang="en-US" sz="4300" dirty="0" smtClean="0"/>
              <a:t> </a:t>
            </a:r>
            <a:r>
              <a:rPr lang="en-US" dirty="0" smtClean="0"/>
              <a:t/>
            </a:r>
            <a:br>
              <a:rPr lang="en-US" dirty="0" smtClean="0"/>
            </a:br>
            <a:r>
              <a:rPr lang="en-US" dirty="0" smtClean="0"/>
              <a:t>The samurai warriors emphasized honor and correct action to the greatest extremes. Although they were most commonly used as highly skilled mounted archers in battle, the samurai have become synonymous with the katana, an exquisitely-crafted sword that is regarded as a part of the samurai's soul. The skill of a samurai with this sword is unmatched. Samurai meditated upon their death, and the wisdom that they were already dead, in order to throw themselves into battle without fear.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Warrior Cultures</a:t>
            </a:r>
            <a:endParaRPr lang="en-US" dirty="0"/>
          </a:p>
        </p:txBody>
      </p:sp>
      <p:sp>
        <p:nvSpPr>
          <p:cNvPr id="3" name="Content Placeholder 2"/>
          <p:cNvSpPr>
            <a:spLocks noGrp="1"/>
          </p:cNvSpPr>
          <p:nvPr>
            <p:ph idx="1"/>
          </p:nvPr>
        </p:nvSpPr>
        <p:spPr>
          <a:xfrm>
            <a:off x="533400" y="1524000"/>
            <a:ext cx="8229600" cy="4525963"/>
          </a:xfrm>
        </p:spPr>
        <p:txBody>
          <a:bodyPr>
            <a:normAutofit fontScale="77500" lnSpcReduction="20000"/>
          </a:bodyPr>
          <a:lstStyle/>
          <a:p>
            <a:r>
              <a:rPr lang="en-US" sz="5200" b="1" dirty="0" smtClean="0"/>
              <a:t>Spartans </a:t>
            </a:r>
            <a:r>
              <a:rPr lang="en-US" b="1" dirty="0" smtClean="0"/>
              <a:t/>
            </a:r>
            <a:br>
              <a:rPr lang="en-US" b="1" dirty="0" smtClean="0"/>
            </a:br>
            <a:r>
              <a:rPr lang="en-US" dirty="0" smtClean="0"/>
              <a:t>The Spartan city-state is without question one of the greatest warrior cultures in human history. Any weakness was intolerable to the Spartans. Their warriors were feared and marveled at among all the Greek city-states of the time, including the Spartan women. The failing of the Spartan society did not lie in the skill of the warriors but in their dwindling numbers. Spartans were running a population deficit, and the entire society was propped up with a massive majority of slaves and helots. However the skill and ferocity of their citizen warriors cannot be overlooked. At the peak of Sparta's glory, no army could stand against the Spartans in combat.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Warrior Culture</a:t>
            </a:r>
            <a:endParaRPr lang="en-US" dirty="0"/>
          </a:p>
        </p:txBody>
      </p:sp>
      <p:sp>
        <p:nvSpPr>
          <p:cNvPr id="3" name="Content Placeholder 2"/>
          <p:cNvSpPr>
            <a:spLocks noGrp="1"/>
          </p:cNvSpPr>
          <p:nvPr>
            <p:ph idx="1"/>
          </p:nvPr>
        </p:nvSpPr>
        <p:spPr/>
        <p:txBody>
          <a:bodyPr>
            <a:normAutofit fontScale="77500" lnSpcReduction="20000"/>
          </a:bodyPr>
          <a:lstStyle/>
          <a:p>
            <a:r>
              <a:rPr lang="en-US" sz="4700" b="1" dirty="0" smtClean="0"/>
              <a:t>Apache</a:t>
            </a:r>
            <a:r>
              <a:rPr lang="en-US" dirty="0" smtClean="0"/>
              <a:t> </a:t>
            </a:r>
            <a:br>
              <a:rPr lang="en-US" dirty="0" smtClean="0"/>
            </a:br>
            <a:r>
              <a:rPr lang="en-US" dirty="0" smtClean="0"/>
              <a:t>The Apache warriors are still legendary for their fierceness, relentlessness, and the hardship of their upbringing. Young Apache warriors were tested almost to the point of destruction. Boys were often trained to go without sleep, to sit for long periods of time without moving or making a sound. There are common stories of Apache boys being required to run miles across the desert with a mouthful of water, and then to spit the mouthful of water out at the end of their run. Apache fought with relatively primitive weapons, but even armed with only a knife this was a warrior to be feared.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Warrior Cultures</a:t>
            </a:r>
            <a:endParaRPr lang="en-US" dirty="0"/>
          </a:p>
        </p:txBody>
      </p:sp>
      <p:sp>
        <p:nvSpPr>
          <p:cNvPr id="3" name="Content Placeholder 2"/>
          <p:cNvSpPr>
            <a:spLocks noGrp="1"/>
          </p:cNvSpPr>
          <p:nvPr>
            <p:ph idx="1"/>
          </p:nvPr>
        </p:nvSpPr>
        <p:spPr/>
        <p:txBody>
          <a:bodyPr>
            <a:normAutofit fontScale="77500" lnSpcReduction="20000"/>
          </a:bodyPr>
          <a:lstStyle/>
          <a:p>
            <a:r>
              <a:rPr lang="en-US" sz="5200" b="1" dirty="0" smtClean="0"/>
              <a:t>Romans</a:t>
            </a:r>
            <a:r>
              <a:rPr lang="en-US" sz="5200" dirty="0" smtClean="0"/>
              <a:t> </a:t>
            </a:r>
            <a:r>
              <a:rPr lang="en-US" dirty="0" smtClean="0"/>
              <a:t/>
            </a:r>
            <a:br>
              <a:rPr lang="en-US" dirty="0" smtClean="0"/>
            </a:br>
            <a:r>
              <a:rPr lang="en-US" dirty="0" smtClean="0"/>
              <a:t>Of all the warrior cultures - the Romans were perhaps the most pragmatic. The Roman military took whatever worked and gradually made it into their own. A prime example is the phalanx formation which the Romans "borrowed" from the Greeks, used to great effect, and then summarily abandoned when it was outdated. This adaptability, along with overwhelming numbers, explains much of the success the Roman armies enjoyed for a very long period of time. Roman military did emphasize honor, but this warrior culture can perhaps best be thought of in a machine paradigm, spreading to the four corners of the known world, conquering, recruiting, learning, and adapting.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Warrior Cultures</a:t>
            </a:r>
            <a:endParaRPr lang="en-US" dirty="0"/>
          </a:p>
        </p:txBody>
      </p:sp>
      <p:sp>
        <p:nvSpPr>
          <p:cNvPr id="3" name="Content Placeholder 2"/>
          <p:cNvSpPr>
            <a:spLocks noGrp="1"/>
          </p:cNvSpPr>
          <p:nvPr>
            <p:ph idx="1"/>
          </p:nvPr>
        </p:nvSpPr>
        <p:spPr/>
        <p:txBody>
          <a:bodyPr>
            <a:normAutofit fontScale="85000" lnSpcReduction="20000"/>
          </a:bodyPr>
          <a:lstStyle/>
          <a:p>
            <a:r>
              <a:rPr lang="en-US" sz="4700" b="1" dirty="0" smtClean="0"/>
              <a:t>Knights</a:t>
            </a:r>
            <a:r>
              <a:rPr lang="en-US" sz="4700" dirty="0" smtClean="0"/>
              <a:t> </a:t>
            </a:r>
            <a:r>
              <a:rPr lang="en-US" dirty="0" smtClean="0"/>
              <a:t/>
            </a:r>
            <a:br>
              <a:rPr lang="en-US" dirty="0" smtClean="0"/>
            </a:br>
            <a:r>
              <a:rPr lang="en-US" dirty="0" smtClean="0"/>
              <a:t>Honor was the cornerstone concept for knights of the medieval era. The code of the knights was to: "Protect the weak, defenseless, helpless, and fight for the general welfare of all." This concept of honor above all was a critical component in the psychological makeup of these gentlemen soldiers. Knights fought in massive suits of armor, usually weighing 40-60 pounds, although some plate armor is estimated to have weighed more than 100 pounds! An armored knight on armored horse would have been like a tank on the battlefield.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i="1" dirty="0" smtClean="0"/>
              <a:t>Beowulf</a:t>
            </a:r>
            <a:endParaRPr lang="en-US" sz="9600" i="1" dirty="0"/>
          </a:p>
        </p:txBody>
      </p:sp>
      <p:sp>
        <p:nvSpPr>
          <p:cNvPr id="3" name="Content Placeholder 2"/>
          <p:cNvSpPr>
            <a:spLocks noGrp="1"/>
          </p:cNvSpPr>
          <p:nvPr>
            <p:ph idx="1"/>
          </p:nvPr>
        </p:nvSpPr>
        <p:spPr/>
        <p:txBody>
          <a:bodyPr>
            <a:normAutofit fontScale="77500" lnSpcReduction="20000"/>
          </a:bodyPr>
          <a:lstStyle/>
          <a:p>
            <a:r>
              <a:rPr lang="en-US" dirty="0" smtClean="0"/>
              <a:t>Poet unknown</a:t>
            </a:r>
          </a:p>
          <a:p>
            <a:r>
              <a:rPr lang="en-US" dirty="0" smtClean="0"/>
              <a:t>Anglo-Saxon and Old English</a:t>
            </a:r>
          </a:p>
          <a:p>
            <a:pPr>
              <a:buNone/>
            </a:pPr>
            <a:r>
              <a:rPr lang="en-US" dirty="0" smtClean="0"/>
              <a:t>	</a:t>
            </a:r>
            <a:r>
              <a:rPr lang="en-US" dirty="0" smtClean="0">
                <a:solidFill>
                  <a:schemeClr val="bg1"/>
                </a:solidFill>
              </a:rPr>
              <a:t>*The term </a:t>
            </a:r>
            <a:r>
              <a:rPr lang="en-US" b="1" dirty="0" smtClean="0">
                <a:solidFill>
                  <a:schemeClr val="bg1"/>
                </a:solidFill>
              </a:rPr>
              <a:t>Anglo-Saxon</a:t>
            </a:r>
            <a:r>
              <a:rPr lang="en-US" dirty="0" smtClean="0">
                <a:solidFill>
                  <a:schemeClr val="bg1"/>
                </a:solidFill>
              </a:rPr>
              <a:t> is used by some historians to designate the Germanic tribes who invaded and settled the south and east of Britain beginning in the early 5th century </a:t>
            </a:r>
          </a:p>
          <a:p>
            <a:r>
              <a:rPr lang="en-US" dirty="0" smtClean="0"/>
              <a:t>Christian (but with a bit of pagan tradition)</a:t>
            </a:r>
          </a:p>
          <a:p>
            <a:endParaRPr lang="en-US" dirty="0" smtClean="0"/>
          </a:p>
          <a:p>
            <a:r>
              <a:rPr lang="en-US" dirty="0" smtClean="0"/>
              <a:t>Epic poem (with 3,182 lines)</a:t>
            </a:r>
          </a:p>
          <a:p>
            <a:pPr lvl="1"/>
            <a:r>
              <a:rPr lang="en-US" sz="3200" b="1" dirty="0" smtClean="0"/>
              <a:t>Epic</a:t>
            </a:r>
            <a:r>
              <a:rPr lang="en-US" dirty="0" smtClean="0"/>
              <a:t> = a very long poem that tells the adventures of a hero</a:t>
            </a:r>
          </a:p>
          <a:p>
            <a:pPr lvl="1"/>
            <a:r>
              <a:rPr lang="en-US" sz="3200" b="1" dirty="0" smtClean="0"/>
              <a:t>Epic Hero </a:t>
            </a:r>
            <a:r>
              <a:rPr lang="en-US" dirty="0" smtClean="0"/>
              <a:t>= a larger-than-life character who has great adventures, often boasts, and values personal appearance/identity</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338</Words>
  <Application>Microsoft Office PowerPoint</Application>
  <PresentationFormat>On-screen Show (4:3)</PresentationFormat>
  <Paragraphs>80</Paragraphs>
  <Slides>17</Slides>
  <Notes>0</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Heroes and Villains</vt:lpstr>
      <vt:lpstr>Warrior Culture</vt:lpstr>
      <vt:lpstr>Warrior Cultures</vt:lpstr>
      <vt:lpstr>Warrior Cultures</vt:lpstr>
      <vt:lpstr>Warrior Culture</vt:lpstr>
      <vt:lpstr>Warrior Cultures</vt:lpstr>
      <vt:lpstr>Warrior Cultures</vt:lpstr>
      <vt:lpstr>Beowulf</vt:lpstr>
      <vt:lpstr>Characteristics of Epic Hero</vt:lpstr>
      <vt:lpstr>Slide 11</vt:lpstr>
      <vt:lpstr>Old English Poetics</vt:lpstr>
      <vt:lpstr>Old English Poetics</vt:lpstr>
      <vt:lpstr>Old English</vt:lpstr>
      <vt:lpstr>Modern English</vt:lpstr>
      <vt:lpstr>Comparison</vt:lpstr>
      <vt:lpstr>Old English </vt:lpstr>
    </vt:vector>
  </TitlesOfParts>
  <Company>SCSS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Beowulf</dc:title>
  <dc:creator>Stokes County</dc:creator>
  <cp:lastModifiedBy>scss</cp:lastModifiedBy>
  <cp:revision>59</cp:revision>
  <dcterms:created xsi:type="dcterms:W3CDTF">2011-08-09T17:55:21Z</dcterms:created>
  <dcterms:modified xsi:type="dcterms:W3CDTF">2013-09-26T12:32:33Z</dcterms:modified>
</cp:coreProperties>
</file>